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352" r:id="rId6"/>
    <p:sldId id="368" r:id="rId7"/>
    <p:sldId id="258" r:id="rId8"/>
    <p:sldId id="369" r:id="rId9"/>
    <p:sldId id="347" r:id="rId10"/>
    <p:sldId id="364" r:id="rId11"/>
    <p:sldId id="365" r:id="rId12"/>
    <p:sldId id="351" r:id="rId13"/>
    <p:sldId id="366" r:id="rId14"/>
    <p:sldId id="362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pos="27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" initials="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732"/>
    <a:srgbClr val="DB061E"/>
    <a:srgbClr val="980005"/>
    <a:srgbClr val="D92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758" y="58"/>
      </p:cViewPr>
      <p:guideLst>
        <p:guide orient="horz" pos="2160"/>
        <p:guide pos="2880"/>
        <p:guide orient="horz" pos="715"/>
        <p:guide pos="2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E0065F8A-2A59-45AF-9B55-5426CE624F3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AB239899-1706-4D89-8E63-165352D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9899-1706-4D89-8E63-165352D464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9899-1706-4D89-8E63-165352D464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9899-1706-4D89-8E63-165352D464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9899-1706-4D89-8E63-165352D464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0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9899-1706-4D89-8E63-165352D464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9899-1706-4D89-8E63-165352D464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9899-1706-4D89-8E63-165352D464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9899-1706-4D89-8E63-165352D464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9C19C-D16A-46B6-9195-AEA227A76658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F6EEEA-73A2-CB41-89F5-C65623E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12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7690" y="480760"/>
            <a:ext cx="0" cy="337249"/>
          </a:xfrm>
          <a:prstGeom prst="line">
            <a:avLst/>
          </a:prstGeom>
          <a:ln w="38100" cmpd="sng">
            <a:solidFill>
              <a:srgbClr val="1227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B06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58"/>
            <a:ext cx="8229600" cy="5146524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/>
            </a:lvl1pPr>
            <a:lvl2pPr>
              <a:lnSpc>
                <a:spcPct val="100000"/>
              </a:lnSpc>
              <a:spcBef>
                <a:spcPts val="800"/>
              </a:spcBef>
              <a:defRPr/>
            </a:lvl2pPr>
            <a:lvl3pPr>
              <a:lnSpc>
                <a:spcPct val="100000"/>
              </a:lnSpc>
              <a:spcBef>
                <a:spcPts val="800"/>
              </a:spcBef>
              <a:defRPr/>
            </a:lvl3pPr>
            <a:lvl4pPr>
              <a:lnSpc>
                <a:spcPct val="100000"/>
              </a:lnSpc>
              <a:spcBef>
                <a:spcPts val="800"/>
              </a:spcBef>
              <a:defRPr/>
            </a:lvl4pPr>
            <a:lvl5pPr>
              <a:lnSpc>
                <a:spcPct val="100000"/>
              </a:lnSpc>
              <a:spcBef>
                <a:spcPts val="8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493" y="6334156"/>
            <a:ext cx="1048603" cy="34750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6807" y="6356351"/>
            <a:ext cx="722685" cy="325307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122732"/>
                </a:solidFill>
                <a:latin typeface="Arial Narrow"/>
                <a:cs typeface="Arial Narrow"/>
              </a:defRPr>
            </a:lvl1pPr>
          </a:lstStyle>
          <a:p>
            <a:fld id="{67F6EEEA-73A2-CB41-89F5-C65623EA6E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1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EC69CA-0476-4449-8EC4-04F8A3AE019C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F6EEEA-73A2-CB41-89F5-C65623E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2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112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7690" y="480760"/>
            <a:ext cx="0" cy="337249"/>
          </a:xfrm>
          <a:prstGeom prst="line">
            <a:avLst/>
          </a:prstGeom>
          <a:ln w="38100" cmpd="sng">
            <a:solidFill>
              <a:srgbClr val="1227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6487" y="1135063"/>
            <a:ext cx="6465131" cy="51423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00">
                <a:solidFill>
                  <a:srgbClr val="1227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493" y="6334156"/>
            <a:ext cx="1048603" cy="34750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6807" y="6356351"/>
            <a:ext cx="722685" cy="325307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122732"/>
                </a:solidFill>
                <a:latin typeface="Arial Narrow"/>
                <a:cs typeface="Arial Narrow"/>
              </a:defRPr>
            </a:lvl1pPr>
          </a:lstStyle>
          <a:p>
            <a:fld id="{67F6EEEA-73A2-CB41-89F5-C65623EA6E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7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493" y="6334156"/>
            <a:ext cx="1048603" cy="3475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6807" y="6356351"/>
            <a:ext cx="722685" cy="325307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122732"/>
                </a:solidFill>
                <a:latin typeface="Arial Narrow"/>
                <a:cs typeface="Arial Narrow"/>
              </a:defRPr>
            </a:lvl1pPr>
          </a:lstStyle>
          <a:p>
            <a:fld id="{67F6EEEA-73A2-CB41-89F5-C65623EA6E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0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862"/>
            <a:ext cx="8229600" cy="7534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857"/>
            <a:ext cx="8229600" cy="526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DB061E"/>
          </a:solidFill>
          <a:latin typeface="Arial Narrow"/>
          <a:ea typeface="+mj-ea"/>
          <a:cs typeface="Arial Narrow"/>
        </a:defRPr>
      </a:lvl1pPr>
    </p:titleStyle>
    <p:bodyStyle>
      <a:lvl1pPr marL="230188" indent="-230188" algn="l" defTabSz="457200" rtl="0" eaLnBrk="1" latinLnBrk="0" hangingPunct="1">
        <a:lnSpc>
          <a:spcPct val="100000"/>
        </a:lnSpc>
        <a:spcBef>
          <a:spcPts val="600"/>
        </a:spcBef>
        <a:buClr>
          <a:srgbClr val="122732"/>
        </a:buClr>
        <a:buSzPct val="90000"/>
        <a:buFont typeface="Wingdings" charset="2"/>
        <a:buChar char="§"/>
        <a:defRPr sz="2400" kern="1200">
          <a:solidFill>
            <a:srgbClr val="122732"/>
          </a:solidFill>
          <a:latin typeface="Arial Narrow"/>
          <a:ea typeface="+mn-ea"/>
          <a:cs typeface="Arial Narrow"/>
        </a:defRPr>
      </a:lvl1pPr>
      <a:lvl2pPr marL="631825" indent="-174625" algn="l" defTabSz="457200" rtl="0" eaLnBrk="1" latinLnBrk="0" hangingPunct="1">
        <a:lnSpc>
          <a:spcPct val="100000"/>
        </a:lnSpc>
        <a:spcBef>
          <a:spcPts val="600"/>
        </a:spcBef>
        <a:buClr>
          <a:srgbClr val="122732"/>
        </a:buClr>
        <a:buSzPct val="90000"/>
        <a:buFont typeface="Wingdings" charset="2"/>
        <a:buChar char="§"/>
        <a:defRPr sz="2000" kern="1200">
          <a:solidFill>
            <a:srgbClr val="122732"/>
          </a:solidFill>
          <a:latin typeface="Arial Narrow"/>
          <a:ea typeface="+mn-ea"/>
          <a:cs typeface="Arial Narrow"/>
        </a:defRPr>
      </a:lvl2pPr>
      <a:lvl3pPr marL="1082675" indent="-168275" algn="l" defTabSz="457200" rtl="0" eaLnBrk="1" latinLnBrk="0" hangingPunct="1">
        <a:lnSpc>
          <a:spcPct val="100000"/>
        </a:lnSpc>
        <a:spcBef>
          <a:spcPts val="600"/>
        </a:spcBef>
        <a:buClr>
          <a:srgbClr val="122732"/>
        </a:buClr>
        <a:buSzPct val="90000"/>
        <a:buFont typeface="Wingdings" charset="2"/>
        <a:buChar char="§"/>
        <a:defRPr sz="1800" kern="1200">
          <a:solidFill>
            <a:srgbClr val="122732"/>
          </a:solidFill>
          <a:latin typeface="Arial Narrow"/>
          <a:ea typeface="+mn-ea"/>
          <a:cs typeface="Arial Narrow"/>
        </a:defRPr>
      </a:lvl3pPr>
      <a:lvl4pPr marL="1543050" indent="-171450" algn="l" defTabSz="457200" rtl="0" eaLnBrk="1" latinLnBrk="0" hangingPunct="1">
        <a:lnSpc>
          <a:spcPct val="100000"/>
        </a:lnSpc>
        <a:spcBef>
          <a:spcPts val="600"/>
        </a:spcBef>
        <a:buClr>
          <a:srgbClr val="122732"/>
        </a:buClr>
        <a:buSzPct val="90000"/>
        <a:buFont typeface="Wingdings" charset="2"/>
        <a:buChar char="§"/>
        <a:defRPr sz="1600" kern="1200">
          <a:solidFill>
            <a:srgbClr val="122732"/>
          </a:solidFill>
          <a:latin typeface="Arial Narrow"/>
          <a:ea typeface="+mn-ea"/>
          <a:cs typeface="Arial Narrow"/>
        </a:defRPr>
      </a:lvl4pPr>
      <a:lvl5pPr marL="2001838" indent="-173038" algn="l" defTabSz="457200" rtl="0" eaLnBrk="1" latinLnBrk="0" hangingPunct="1">
        <a:lnSpc>
          <a:spcPct val="100000"/>
        </a:lnSpc>
        <a:spcBef>
          <a:spcPts val="600"/>
        </a:spcBef>
        <a:buClr>
          <a:srgbClr val="122732"/>
        </a:buClr>
        <a:buSzPct val="90000"/>
        <a:buFont typeface="Wingdings" charset="2"/>
        <a:buChar char="§"/>
        <a:defRPr sz="1400" kern="1200">
          <a:solidFill>
            <a:srgbClr val="122732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CKING_MAF_LOGO_4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0" y="1391329"/>
            <a:ext cx="8420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4154" y="1086338"/>
            <a:ext cx="6813007" cy="388424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Clr>
                <a:srgbClr val="D40C44"/>
              </a:buClr>
              <a:buNone/>
            </a:pPr>
            <a:r>
              <a:rPr lang="en-US" sz="4000" b="1" cap="all" dirty="0" smtClean="0">
                <a:solidFill>
                  <a:schemeClr val="bg1"/>
                </a:solidFill>
                <a:latin typeface="Arial Narrow" panose="020B0606020202030204" pitchFamily="34" charset="0"/>
                <a:ea typeface="Adobe Fan Heiti Std B" pitchFamily="34" charset="-128"/>
                <a:cs typeface="Oswald Bold"/>
              </a:rPr>
              <a:t>TMAF Mission</a:t>
            </a:r>
            <a:r>
              <a: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  </a:t>
            </a:r>
            <a:endParaRPr lang="en-US" sz="4000" b="1" dirty="0">
              <a:solidFill>
                <a:schemeClr val="bg1"/>
              </a:solidFill>
              <a:latin typeface="Arial Narrow" panose="020B0606020202030204" pitchFamily="34" charset="0"/>
              <a:cs typeface="Oswald Bold"/>
            </a:endParaRPr>
          </a:p>
          <a:p>
            <a:pPr marL="0" indent="0">
              <a:spcBef>
                <a:spcPts val="1200"/>
              </a:spcBef>
              <a:buClr>
                <a:srgbClr val="D40C44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Establish a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long-term,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industry-wide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movement. </a:t>
            </a:r>
          </a:p>
          <a:p>
            <a:pPr>
              <a:spcBef>
                <a:spcPts val="1200"/>
              </a:spcBef>
              <a:buClr>
                <a:srgbClr val="D40C44"/>
              </a:buClr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Members are all levels and types in the industry: drivers, executives, vendors, dispatchers, etc.</a:t>
            </a:r>
          </a:p>
          <a:p>
            <a:pPr>
              <a:spcBef>
                <a:spcPts val="1200"/>
              </a:spcBef>
              <a:buClr>
                <a:srgbClr val="D40C44"/>
              </a:buClr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We aim to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create a positive image for the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industry.</a:t>
            </a:r>
          </a:p>
          <a:p>
            <a:pPr>
              <a:spcBef>
                <a:spcPts val="1200"/>
              </a:spcBef>
              <a:buClr>
                <a:srgbClr val="D40C44"/>
              </a:buClr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We need lawmakers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and the public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to understand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the importance of the trucking industry to the nation’s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economy.</a:t>
            </a:r>
          </a:p>
          <a:p>
            <a:pPr>
              <a:spcBef>
                <a:spcPts val="1200"/>
              </a:spcBef>
              <a:buClr>
                <a:srgbClr val="D40C44"/>
              </a:buClr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We want to build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the political and grassroots support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to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strengthen and grow the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industry.</a:t>
            </a:r>
          </a:p>
        </p:txBody>
      </p:sp>
    </p:spTree>
    <p:extLst>
      <p:ext uri="{BB962C8B-B14F-4D97-AF65-F5344CB8AC3E}">
        <p14:creationId xmlns:p14="http://schemas.microsoft.com/office/powerpoint/2010/main" val="33916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TMAF: What YOU Can DO TO HELP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www.truckingmovesamerica.com</a:t>
            </a:r>
          </a:p>
          <a:p>
            <a:pPr lvl="1"/>
            <a:r>
              <a:rPr lang="en-US" sz="2400" b="1" dirty="0" smtClean="0"/>
              <a:t>Sign up for emails.</a:t>
            </a:r>
          </a:p>
          <a:p>
            <a:pPr lvl="1"/>
            <a:r>
              <a:rPr lang="en-US" sz="2400" b="1" dirty="0"/>
              <a:t>Join </a:t>
            </a:r>
            <a:r>
              <a:rPr lang="en-US" sz="2400" b="1" dirty="0" smtClean="0"/>
              <a:t>social </a:t>
            </a:r>
            <a:r>
              <a:rPr lang="en-US" sz="2400" b="1" dirty="0"/>
              <a:t>media channels</a:t>
            </a:r>
          </a:p>
          <a:p>
            <a:pPr lvl="1"/>
            <a:r>
              <a:rPr lang="en-US" sz="2400" b="1" dirty="0" smtClean="0"/>
              <a:t>Use the Member page for: </a:t>
            </a:r>
          </a:p>
          <a:p>
            <a:pPr marL="457200" lvl="1" indent="0">
              <a:buNone/>
            </a:pPr>
            <a:r>
              <a:rPr lang="en-US" sz="2400" b="1" dirty="0" smtClean="0"/>
              <a:t>	-talking points, remarks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-press materials</a:t>
            </a:r>
          </a:p>
          <a:p>
            <a:pPr marL="457200" lvl="1" indent="0">
              <a:buNone/>
            </a:pPr>
            <a:r>
              <a:rPr lang="en-US" sz="2400" b="1" dirty="0" smtClean="0"/>
              <a:t>	-advertising files</a:t>
            </a:r>
          </a:p>
          <a:p>
            <a:pPr marL="457200" lvl="1" indent="0">
              <a:buNone/>
            </a:pPr>
            <a:r>
              <a:rPr lang="en-US" sz="2400" b="1" dirty="0" smtClean="0"/>
              <a:t>	-videos to download and share</a:t>
            </a:r>
          </a:p>
          <a:p>
            <a:pPr marL="457200" lvl="1" indent="0">
              <a:buNone/>
            </a:pPr>
            <a:r>
              <a:rPr lang="en-US" sz="2400" b="1" dirty="0" smtClean="0"/>
              <a:t>	-</a:t>
            </a:r>
            <a:r>
              <a:rPr lang="en-US" sz="2400" b="1" dirty="0"/>
              <a:t>trailer wrap information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-donation information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 </a:t>
            </a:r>
            <a:r>
              <a:rPr lang="en-US" b="1" dirty="0" smtClean="0">
                <a:solidFill>
                  <a:srgbClr val="FF0000"/>
                </a:solidFill>
              </a:rPr>
              <a:t>Encourage others to join the movement!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EEA-73A2-CB41-89F5-C65623EA6E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bject 346"/>
          <p:cNvSpPr/>
          <p:nvPr/>
        </p:nvSpPr>
        <p:spPr>
          <a:xfrm>
            <a:off x="3900768" y="1915201"/>
            <a:ext cx="0" cy="931209"/>
          </a:xfrm>
          <a:custGeom>
            <a:avLst/>
            <a:gdLst/>
            <a:ahLst/>
            <a:cxnLst/>
            <a:rect l="l" t="t" r="r" b="b"/>
            <a:pathLst>
              <a:path h="2110740">
                <a:moveTo>
                  <a:pt x="0" y="0"/>
                </a:moveTo>
                <a:lnTo>
                  <a:pt x="0" y="2110130"/>
                </a:lnTo>
              </a:path>
            </a:pathLst>
          </a:custGeom>
          <a:ln w="9626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pPr defTabSz="342884"/>
            <a:endParaRPr sz="794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885">
            <a:off x="4904001" y="2086312"/>
            <a:ext cx="3963022" cy="732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64" y="3233404"/>
            <a:ext cx="1824236" cy="2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45175" y="3027165"/>
            <a:ext cx="6457544" cy="3659454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Clr>
                <a:srgbClr val="D40C44"/>
              </a:buClr>
              <a:buNone/>
            </a:pPr>
            <a:r>
              <a:rPr lang="en-US" sz="4000" b="1" cap="all" dirty="0" smtClean="0">
                <a:solidFill>
                  <a:srgbClr val="C00000"/>
                </a:solidFill>
                <a:latin typeface="Arial Narrow" panose="020B0606020202030204" pitchFamily="34" charset="0"/>
                <a:ea typeface="Adobe Fan Heiti Std B" pitchFamily="34" charset="-128"/>
                <a:cs typeface="Oswald Bold"/>
              </a:rPr>
              <a:t>TMAF GUIDE for trucking professionals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24" y="278233"/>
            <a:ext cx="1713063" cy="2566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489" y="4343272"/>
            <a:ext cx="3322915" cy="23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4984" y="1609968"/>
            <a:ext cx="7881815" cy="46614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		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EEA-73A2-CB41-89F5-C65623EA6E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object 346"/>
          <p:cNvSpPr/>
          <p:nvPr/>
        </p:nvSpPr>
        <p:spPr>
          <a:xfrm>
            <a:off x="3900768" y="1915201"/>
            <a:ext cx="0" cy="931209"/>
          </a:xfrm>
          <a:custGeom>
            <a:avLst/>
            <a:gdLst/>
            <a:ahLst/>
            <a:cxnLst/>
            <a:rect l="l" t="t" r="r" b="b"/>
            <a:pathLst>
              <a:path h="2110740">
                <a:moveTo>
                  <a:pt x="0" y="0"/>
                </a:moveTo>
                <a:lnTo>
                  <a:pt x="0" y="2110130"/>
                </a:lnTo>
              </a:path>
            </a:pathLst>
          </a:custGeom>
          <a:ln w="9626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pPr defTabSz="342884"/>
            <a:endParaRPr sz="794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985" y="951399"/>
            <a:ext cx="74089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D40C44"/>
              </a:buCl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Arial Narrow" panose="020B0606020202030204" pitchFamily="34" charset="0"/>
              <a:cs typeface="Oswald Bold"/>
            </a:endParaRPr>
          </a:p>
          <a:p>
            <a:pPr marL="285750" indent="-285750">
              <a:spcBef>
                <a:spcPts val="1200"/>
              </a:spcBef>
              <a:buClr>
                <a:srgbClr val="D40C44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Every </a:t>
            </a:r>
            <a:r>
              <a:rPr lang="en-US" b="1" dirty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day, millions of trucks travel across the United States to help move America forward.</a:t>
            </a:r>
          </a:p>
          <a:p>
            <a:pPr marL="285750" indent="-285750">
              <a:spcBef>
                <a:spcPts val="1200"/>
              </a:spcBef>
              <a:buClr>
                <a:srgbClr val="D40C44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Students, mothers, homeowners, doctors, business executives </a:t>
            </a:r>
            <a:r>
              <a:rPr lang="en-US" b="1" dirty="0" smtClean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and </a:t>
            </a:r>
            <a:r>
              <a:rPr lang="en-US" b="1" dirty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politicians depend on trucks to deliver essential foods, medicines, office supplies, computers, cribs, and other products and goods.</a:t>
            </a:r>
          </a:p>
          <a:p>
            <a:pPr marL="285750" indent="-285750">
              <a:spcBef>
                <a:spcPts val="1200"/>
              </a:spcBef>
              <a:buClr>
                <a:srgbClr val="D40C44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Trucks are critical to our national and global economy, to our families, to our </a:t>
            </a:r>
            <a:r>
              <a:rPr lang="en-US" b="1" dirty="0" smtClean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businesses </a:t>
            </a:r>
            <a:r>
              <a:rPr lang="en-US" b="1" dirty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and </a:t>
            </a:r>
            <a:r>
              <a:rPr lang="en-US" b="1" dirty="0" smtClean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more</a:t>
            </a:r>
            <a:r>
              <a:rPr lang="en-US" b="1" dirty="0">
                <a:solidFill>
                  <a:srgbClr val="122732"/>
                </a:solidFill>
                <a:latin typeface="Arial Narrow" panose="020B0606020202030204" pitchFamily="34" charset="0"/>
                <a:cs typeface="Oswald Bold"/>
              </a:rPr>
              <a:t>. </a:t>
            </a:r>
            <a:endParaRPr lang="en-US" b="1" dirty="0" smtClean="0">
              <a:solidFill>
                <a:srgbClr val="122732"/>
              </a:solidFill>
              <a:latin typeface="Arial Narrow" panose="020B0606020202030204" pitchFamily="34" charset="0"/>
              <a:cs typeface="Oswald Bold"/>
            </a:endParaRPr>
          </a:p>
          <a:p>
            <a:pPr>
              <a:buClr>
                <a:srgbClr val="D40C44"/>
              </a:buClr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Oswald Bold"/>
              </a:rPr>
              <a:t>	</a:t>
            </a:r>
          </a:p>
          <a:p>
            <a:pPr>
              <a:buClr>
                <a:srgbClr val="D40C44"/>
              </a:buClr>
            </a:pPr>
            <a:endParaRPr lang="en-US" b="1" dirty="0">
              <a:solidFill>
                <a:srgbClr val="FF0000"/>
              </a:solidFill>
              <a:latin typeface="Arial Narrow" panose="020B0606020202030204" pitchFamily="34" charset="0"/>
              <a:cs typeface="Oswald Bold"/>
            </a:endParaRPr>
          </a:p>
          <a:p>
            <a:pPr>
              <a:buClr>
                <a:srgbClr val="D40C44"/>
              </a:buClr>
            </a:pPr>
            <a:endParaRPr lang="en-US" b="1" dirty="0" smtClean="0">
              <a:solidFill>
                <a:srgbClr val="FF0000"/>
              </a:solidFill>
              <a:latin typeface="Arial Narrow" panose="020B0606020202030204" pitchFamily="34" charset="0"/>
              <a:cs typeface="Oswald Bold"/>
            </a:endParaRPr>
          </a:p>
          <a:p>
            <a:pPr>
              <a:buClr>
                <a:srgbClr val="D40C44"/>
              </a:buClr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Oswald Bold"/>
              </a:rPr>
              <a:t>WHEN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cs typeface="Oswald Bold"/>
              </a:rPr>
              <a:t>TRUCKS STOP MOVING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Oswald Bold"/>
              </a:rPr>
              <a:t>,</a:t>
            </a:r>
          </a:p>
          <a:p>
            <a:pPr>
              <a:buClr>
                <a:srgbClr val="D40C44"/>
              </a:buClr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Oswald Bold"/>
              </a:rPr>
              <a:t>    THE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cs typeface="Oswald Bold"/>
              </a:rPr>
              <a:t>COUNTRY STOPS MOVING.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06" y="3799997"/>
            <a:ext cx="3409374" cy="22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92"/>
            <a:ext cx="9144000" cy="61007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9294" y="911292"/>
            <a:ext cx="9144000" cy="6100762"/>
          </a:xfrm>
          <a:prstGeom prst="rect">
            <a:avLst/>
          </a:prstGeom>
          <a:solidFill>
            <a:srgbClr val="122732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Oswald Bold"/>
              <a:ea typeface="Adobe Fan Heiti Std B" pitchFamily="34" charset="-128"/>
              <a:cs typeface="Oswald Bol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Trucking and The economy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3568" y="1066800"/>
            <a:ext cx="3138616" cy="55137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Trucking Powers our Economy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Trucks transport 70% of the total tonnage in America.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Trucking stimulates </a:t>
            </a:r>
            <a:r>
              <a:rPr lang="en-US" b="1" dirty="0">
                <a:solidFill>
                  <a:srgbClr val="FFFFFF"/>
                </a:solidFill>
              </a:rPr>
              <a:t>economic activity in every sector of </a:t>
            </a:r>
            <a:r>
              <a:rPr lang="en-US" b="1" dirty="0" smtClean="0">
                <a:solidFill>
                  <a:srgbClr val="FFFFFF"/>
                </a:solidFill>
              </a:rPr>
              <a:t>America: healthcare</a:t>
            </a:r>
            <a:r>
              <a:rPr lang="en-US" b="1" dirty="0">
                <a:solidFill>
                  <a:srgbClr val="FFFFFF"/>
                </a:solidFill>
              </a:rPr>
              <a:t>, fuel and transportation, waste removal, retail, food and agriculture, </a:t>
            </a:r>
            <a:r>
              <a:rPr lang="en-US" b="1" dirty="0" smtClean="0">
                <a:solidFill>
                  <a:srgbClr val="FFFFFF"/>
                </a:solidFill>
              </a:rPr>
              <a:t>manufacturing and banking.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Trucking </a:t>
            </a:r>
            <a:r>
              <a:rPr lang="en-US" b="1" dirty="0">
                <a:solidFill>
                  <a:srgbClr val="FFFFFF"/>
                </a:solidFill>
              </a:rPr>
              <a:t>provides the </a:t>
            </a:r>
            <a:r>
              <a:rPr lang="en-US" b="1" dirty="0" smtClean="0">
                <a:solidFill>
                  <a:srgbClr val="FFFFFF"/>
                </a:solidFill>
              </a:rPr>
              <a:t>majority </a:t>
            </a:r>
            <a:r>
              <a:rPr lang="en-US" b="1" dirty="0">
                <a:solidFill>
                  <a:srgbClr val="FFFFFF"/>
                </a:solidFill>
              </a:rPr>
              <a:t>of shipping services and movement of goods in the </a:t>
            </a:r>
            <a:r>
              <a:rPr lang="en-US" b="1" dirty="0" smtClean="0">
                <a:solidFill>
                  <a:srgbClr val="FFFFFF"/>
                </a:solidFill>
              </a:rPr>
              <a:t>U.S.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More </a:t>
            </a:r>
            <a:r>
              <a:rPr lang="en-US" b="1" dirty="0">
                <a:solidFill>
                  <a:srgbClr val="FFFFFF"/>
                </a:solidFill>
              </a:rPr>
              <a:t>than 80 percent of U.S. communities rely solely on trucking for delivery of goods.</a:t>
            </a:r>
            <a:endParaRPr 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92"/>
            <a:ext cx="9144000" cy="61007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911292"/>
            <a:ext cx="9144000" cy="6100762"/>
          </a:xfrm>
          <a:prstGeom prst="rect">
            <a:avLst/>
          </a:prstGeom>
          <a:solidFill>
            <a:srgbClr val="122732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Oswald Bold"/>
              <a:ea typeface="Adobe Fan Heiti Std B" pitchFamily="34" charset="-128"/>
              <a:cs typeface="Oswald Bold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Trucking and jobs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3568" y="1066800"/>
            <a:ext cx="3138616" cy="5161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Trucking is Jobs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More than 7 million people are employed in trucking jobs.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3.4 million are drivers.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90% of truck companies are owner-operated.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Trucking industry wages were more than $12B in 2013.</a:t>
            </a:r>
          </a:p>
        </p:txBody>
      </p:sp>
    </p:spTree>
    <p:extLst>
      <p:ext uri="{BB962C8B-B14F-4D97-AF65-F5344CB8AC3E}">
        <p14:creationId xmlns:p14="http://schemas.microsoft.com/office/powerpoint/2010/main" val="18354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92"/>
            <a:ext cx="9144000" cy="60721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911292"/>
            <a:ext cx="9144000" cy="6072188"/>
          </a:xfrm>
          <a:prstGeom prst="rect">
            <a:avLst/>
          </a:prstGeom>
          <a:solidFill>
            <a:srgbClr val="122732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92391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Oswald Bold"/>
              <a:ea typeface="Adobe Fan Heiti Std B" pitchFamily="34" charset="-128"/>
              <a:cs typeface="Oswald Bold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Trucking and SAFETY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EEA-73A2-CB41-89F5-C65623EA6E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037" y="1092391"/>
            <a:ext cx="365454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Professional Drivers are Committed to Safety</a:t>
            </a:r>
            <a:endParaRPr lang="en-US" sz="2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/>
            <a:endParaRPr lang="en-US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Truck drivers travel over 420 billion miles each year.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3.4 million professional drivers strive to be accident free.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fatal crash rate has fallen 73% since 1973. </a:t>
            </a:r>
          </a:p>
          <a:p>
            <a:pPr lvl="1"/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    (U.S. Department of                 	Transportation</a:t>
            </a:r>
            <a:r>
              <a:rPr lang="en-US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) </a:t>
            </a:r>
            <a:endParaRPr lang="en-US" sz="20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Our industry is committed to educating the public about safety with ongoing programs and initiatives. </a:t>
            </a:r>
          </a:p>
        </p:txBody>
      </p:sp>
    </p:spTree>
    <p:extLst>
      <p:ext uri="{BB962C8B-B14F-4D97-AF65-F5344CB8AC3E}">
        <p14:creationId xmlns:p14="http://schemas.microsoft.com/office/powerpoint/2010/main" val="5456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92"/>
            <a:ext cx="9144000" cy="60721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4299" y="909529"/>
            <a:ext cx="9144000" cy="6072188"/>
          </a:xfrm>
          <a:prstGeom prst="rect">
            <a:avLst/>
          </a:prstGeom>
          <a:solidFill>
            <a:srgbClr val="122732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92391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Oswald Bold"/>
              <a:ea typeface="Adobe Fan Heiti Std B" pitchFamily="34" charset="-128"/>
              <a:cs typeface="Oswald Bold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Trucking and SUSTAINABILITY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EEA-73A2-CB41-89F5-C65623EA6E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824" y="1071801"/>
            <a:ext cx="39984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Trucking is Committed to Reducing our Carbon Footprint</a:t>
            </a:r>
          </a:p>
          <a:p>
            <a:endParaRPr lang="en-US" sz="2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Many trucks built in 2014 and beyond have adopted new federal rules to reduce emissions.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new trucking sustainability program aims to reduce emissions by one billion tons and fuel consumption by 86 billion gallons over a decade.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Side skirts and green technologies have helped reduce drag, increasing fuel efficiency and lowering overall costs. </a:t>
            </a:r>
          </a:p>
        </p:txBody>
      </p:sp>
    </p:spTree>
    <p:extLst>
      <p:ext uri="{BB962C8B-B14F-4D97-AF65-F5344CB8AC3E}">
        <p14:creationId xmlns:p14="http://schemas.microsoft.com/office/powerpoint/2010/main" val="37910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1292"/>
            <a:ext cx="9144000" cy="58870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918619"/>
            <a:ext cx="9144000" cy="5879753"/>
          </a:xfrm>
          <a:prstGeom prst="rect">
            <a:avLst/>
          </a:prstGeom>
          <a:solidFill>
            <a:srgbClr val="122732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92391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Oswald Bold"/>
              <a:ea typeface="Adobe Fan Heiti Std B" pitchFamily="34" charset="-128"/>
              <a:cs typeface="Oswald Bold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COMMUNITY PARTNER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EEA-73A2-CB41-89F5-C65623EA6E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7163" y="957014"/>
            <a:ext cx="39195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Drivers </a:t>
            </a:r>
            <a:r>
              <a:rPr lang="en-US" sz="2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</a:t>
            </a:r>
            <a:r>
              <a:rPr lang="en-US" sz="2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rovide Critical Services during Natural Disasters</a:t>
            </a:r>
            <a:endParaRPr lang="en-US" sz="2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/>
            <a:endParaRPr lang="en-US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Truck drivers connect and grow communities each day, one truck at a time.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 times of crisis, our industry is there to deliver goods and supplies to help communities rebuild.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For example, after Hurricane Sandy, as many as 32 food trucks were dispatched, serving more than 500 meals to storm victims. </a:t>
            </a:r>
          </a:p>
        </p:txBody>
      </p:sp>
    </p:spTree>
    <p:extLst>
      <p:ext uri="{BB962C8B-B14F-4D97-AF65-F5344CB8AC3E}">
        <p14:creationId xmlns:p14="http://schemas.microsoft.com/office/powerpoint/2010/main" val="7478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15"/>
            <a:ext cx="9144000" cy="6858000"/>
          </a:xfrm>
          <a:prstGeom prst="rect">
            <a:avLst/>
          </a:prstGeom>
          <a:solidFill>
            <a:srgbClr val="1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4154" y="1086338"/>
            <a:ext cx="6813007" cy="4329724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200"/>
              </a:spcBef>
              <a:buClr>
                <a:srgbClr val="D40C44"/>
              </a:buClr>
              <a:buNone/>
            </a:pPr>
            <a:r>
              <a:rPr lang="en-US" sz="3600" b="1" cap="all" dirty="0" smtClean="0">
                <a:solidFill>
                  <a:schemeClr val="bg1"/>
                </a:solidFill>
                <a:latin typeface="Arial Narrow" panose="020B0606020202030204" pitchFamily="34" charset="0"/>
                <a:ea typeface="Adobe Fan Heiti Std B" pitchFamily="34" charset="-128"/>
                <a:cs typeface="Oswald Bold"/>
              </a:rPr>
              <a:t>WHY TMAF?</a:t>
            </a:r>
          </a:p>
          <a:p>
            <a:pPr>
              <a:spcBef>
                <a:spcPts val="1200"/>
              </a:spcBef>
              <a:buClr>
                <a:srgbClr val="D40C44"/>
              </a:buClr>
            </a:pPr>
            <a:r>
              <a:rPr lang="en-US" b="1" cap="all" dirty="0" smtClean="0">
                <a:solidFill>
                  <a:schemeClr val="bg1"/>
                </a:solidFill>
                <a:latin typeface="Arial Narrow" panose="020B0606020202030204" pitchFamily="34" charset="0"/>
                <a:ea typeface="Adobe Fan Heiti Std B" pitchFamily="34" charset="-128"/>
                <a:cs typeface="Oswald Bold"/>
              </a:rPr>
              <a:t>TO </a:t>
            </a:r>
            <a:r>
              <a:rPr lang="en-US" b="1" cap="all" dirty="0">
                <a:solidFill>
                  <a:schemeClr val="bg1"/>
                </a:solidFill>
                <a:latin typeface="Arial Narrow" panose="020B0606020202030204" pitchFamily="34" charset="0"/>
                <a:ea typeface="Adobe Fan Heiti Std B" pitchFamily="34" charset="-128"/>
                <a:cs typeface="Oswald Bold"/>
              </a:rPr>
              <a:t>EDUCATE THE PUBLIC ON THE IMPORTANCE OF TRUCKING TO </a:t>
            </a:r>
            <a:r>
              <a:rPr lang="en-US" b="1" cap="all" dirty="0" smtClean="0">
                <a:solidFill>
                  <a:schemeClr val="bg1"/>
                </a:solidFill>
                <a:latin typeface="Arial Narrow" panose="020B0606020202030204" pitchFamily="34" charset="0"/>
                <a:ea typeface="Adobe Fan Heiti Std B" pitchFamily="34" charset="-128"/>
                <a:cs typeface="Oswald Bold"/>
              </a:rPr>
              <a:t>AMERICA’S </a:t>
            </a:r>
            <a:r>
              <a:rPr lang="en-US" b="1" cap="all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Adobe Fan Heiti Std B" pitchFamily="34" charset="-128"/>
                <a:cs typeface="Oswald Bold"/>
              </a:rPr>
              <a:t>ECoNOMY</a:t>
            </a:r>
            <a:r>
              <a:rPr lang="en-US" b="1" cap="all" dirty="0" smtClean="0">
                <a:solidFill>
                  <a:schemeClr val="bg1"/>
                </a:solidFill>
                <a:latin typeface="Arial Narrow" panose="020B0606020202030204" pitchFamily="34" charset="0"/>
                <a:ea typeface="Adobe Fan Heiti Std B" pitchFamily="34" charset="-128"/>
                <a:cs typeface="Oswald Bold"/>
              </a:rPr>
              <a:t> and all the benefits it offers.</a:t>
            </a:r>
          </a:p>
          <a:p>
            <a:pPr>
              <a:spcBef>
                <a:spcPts val="1200"/>
              </a:spcBef>
              <a:buClr>
                <a:srgbClr val="D40C44"/>
              </a:buClr>
            </a:pP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cs typeface="Oswald Bold"/>
            </a:endParaRPr>
          </a:p>
          <a:p>
            <a:pPr>
              <a:spcBef>
                <a:spcPts val="1200"/>
              </a:spcBef>
              <a:buClr>
                <a:srgbClr val="D40C44"/>
              </a:buClr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Oswald Bold"/>
              </a:rPr>
              <a:t>BY TELLING OUR STORY, WE CAN ENSURE THE TRUCKING INDUSTRY REMAINS A THRIVING ONE.</a:t>
            </a:r>
            <a:endParaRPr lang="en-US" b="1" cap="all" dirty="0">
              <a:solidFill>
                <a:schemeClr val="bg1"/>
              </a:solidFill>
              <a:latin typeface="Arial Narrow" panose="020B0606020202030204" pitchFamily="34" charset="0"/>
              <a:ea typeface="Adobe Fan Heiti Std B" pitchFamily="34" charset="-128"/>
              <a:cs typeface="Oswald Bold"/>
            </a:endParaRPr>
          </a:p>
          <a:p>
            <a:pPr marL="0" indent="0">
              <a:spcBef>
                <a:spcPts val="1200"/>
              </a:spcBef>
              <a:buClr>
                <a:srgbClr val="D40C44"/>
              </a:buClr>
              <a:buNone/>
            </a:pPr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  <a:cs typeface="Oswald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62" y="4706814"/>
            <a:ext cx="1992977" cy="19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C878265FF5045A97C738C45F775B3" ma:contentTypeVersion="3" ma:contentTypeDescription="Create a new document." ma:contentTypeScope="" ma:versionID="c8bbb5c7b3928adc5d4c80bbb9c83cf8">
  <xsd:schema xmlns:xsd="http://www.w3.org/2001/XMLSchema" xmlns:xs="http://www.w3.org/2001/XMLSchema" xmlns:p="http://schemas.microsoft.com/office/2006/metadata/properties" xmlns:ns2="4ff5f490-b3bc-46cb-a045-52e2a12f49d1" targetNamespace="http://schemas.microsoft.com/office/2006/metadata/properties" ma:root="true" ma:fieldsID="41bdab85fa04484ae25dd771b63bc274" ns2:_="">
    <xsd:import namespace="4ff5f490-b3bc-46cb-a045-52e2a12f49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5f490-b3bc-46cb-a045-52e2a12f49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978D01-F95A-444E-9DDE-ABFD36BE73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8014A4-369D-47D5-8DF9-63C631C32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5f490-b3bc-46cb-a045-52e2a12f4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8E2364-DB27-48C0-9816-CBB4B255C30C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4ff5f490-b3bc-46cb-a045-52e2a12f49d1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7497</TotalTime>
  <Words>517</Words>
  <Application>Microsoft Office PowerPoint</Application>
  <PresentationFormat>On-screen Show (4:3)</PresentationFormat>
  <Paragraphs>79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Fan Heiti Std B</vt:lpstr>
      <vt:lpstr>Arial</vt:lpstr>
      <vt:lpstr>Arial Narrow</vt:lpstr>
      <vt:lpstr>Calibri</vt:lpstr>
      <vt:lpstr>Oswald Bold</vt:lpstr>
      <vt:lpstr>Wingdings</vt:lpstr>
      <vt:lpstr>Office Theme</vt:lpstr>
      <vt:lpstr>PowerPoint Presentation</vt:lpstr>
      <vt:lpstr>PowerPoint Presentation</vt:lpstr>
      <vt:lpstr>trucking</vt:lpstr>
      <vt:lpstr>Trucking and The economy</vt:lpstr>
      <vt:lpstr>Trucking and jobs</vt:lpstr>
      <vt:lpstr>Trucking and SAFETY </vt:lpstr>
      <vt:lpstr>Trucking and SUSTAINABILITY </vt:lpstr>
      <vt:lpstr>a COMMUNITY PARTNER </vt:lpstr>
      <vt:lpstr>PowerPoint Presentation</vt:lpstr>
      <vt:lpstr>PowerPoint Presentation</vt:lpstr>
      <vt:lpstr>TMAF: What YOU Can DO TO HELP</vt:lpstr>
    </vt:vector>
  </TitlesOfParts>
  <Company>Story Partners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Lee</dc:creator>
  <cp:lastModifiedBy>Craig Kessler</cp:lastModifiedBy>
  <cp:revision>303</cp:revision>
  <cp:lastPrinted>2014-12-02T12:51:20Z</cp:lastPrinted>
  <dcterms:created xsi:type="dcterms:W3CDTF">2013-11-11T20:54:50Z</dcterms:created>
  <dcterms:modified xsi:type="dcterms:W3CDTF">2015-12-15T22:56:07Z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0x010100343C878265FF5045A97C738C45F775B3</vt:lpwstr>
  </property>
</Properties>
</file>